
<file path=[Content_Types].xml><?xml version="1.0" encoding="utf-8"?>
<Types xmlns="http://schemas.openxmlformats.org/package/2006/content-types">
  <Override PartName="/ppt/slides/slide12.xml" ContentType="application/vnd.openxmlformats-officedocument.presentationml.slide+xml"/>
  <Override PartName="/ppt/slides/slide4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s/slide22.xml" ContentType="application/vnd.openxmlformats-officedocument.presentationml.slide+xml"/>
  <Override PartName="/ppt/slides/slide28.xml" ContentType="application/vnd.openxmlformats-officedocument.presentationml.slide+xml"/>
  <Override PartName="/ppt/theme/theme2.xml" ContentType="application/vnd.openxmlformats-officedocument.theme+xml"/>
  <Override PartName="/ppt/slides/slide2.xml" ContentType="application/vnd.openxmlformats-officedocument.presentationml.slide+xml"/>
  <Override PartName="/docProps/app.xml" ContentType="application/vnd.openxmlformats-officedocument.extended-properties+xml"/>
  <Override PartName="/ppt/slides/slide30.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36.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47.xml" ContentType="application/vnd.openxmlformats-officedocument.presentationml.slide+xml"/>
  <Override PartName="/ppt/slides/slide45.xml" ContentType="application/vnd.openxmlformats-officedocument.presentationml.slide+xml"/>
  <Override PartName="/ppt/slideLayouts/slideLayout3.xml" ContentType="application/vnd.openxmlformats-officedocument.presentationml.slideLayout+xml"/>
  <Override PartName="/ppt/slides/slide21.xml" ContentType="application/vnd.openxmlformats-officedocument.presentationml.slide+xml"/>
  <Override PartName="/ppt/slideLayouts/slideLayout5.xml" ContentType="application/vnd.openxmlformats-officedocument.presentationml.slideLayout+xml"/>
  <Override PartName="/ppt/slides/slide23.xml" ContentType="application/vnd.openxmlformats-officedocument.presentationml.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Default Extension="xml" ContentType="application/xml"/>
  <Override PartName="/ppt/slides/slide7.xml" ContentType="application/vnd.openxmlformats-officedocument.presentationml.slide+xml"/>
  <Override PartName="/ppt/slides/slide26.xml" ContentType="application/vnd.openxmlformats-officedocument.presentationml.slide+xml"/>
  <Override PartName="/ppt/slideMasters/slideMaster1.xml" ContentType="application/vnd.openxmlformats-officedocument.presentationml.slideMaster+xml"/>
  <Override PartName="/ppt/viewProps.xml" ContentType="application/vnd.openxmlformats-officedocument.presentationml.viewProps+xml"/>
  <Override PartName="/ppt/slides/slide25.xml" ContentType="application/vnd.openxmlformats-officedocument.presentationml.slide+xml"/>
  <Override PartName="/ppt/slides/slide13.xml" ContentType="application/vnd.openxmlformats-officedocument.presentationml.slide+xml"/>
  <Override PartName="/ppt/slides/slide40.xml" ContentType="application/vnd.openxmlformats-officedocument.presentationml.slide+xml"/>
  <Override PartName="/ppt/slides/slide14.xml" ContentType="application/vnd.openxmlformats-officedocument.presentationml.slide+xml"/>
  <Override PartName="/ppt/slides/slide34.xml" ContentType="application/vnd.openxmlformats-officedocument.presentationml.slide+xml"/>
  <Override PartName="/ppt/slides/slide44.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s/slide43.xml" ContentType="application/vnd.openxmlformats-officedocument.presentationml.slide+xml"/>
  <Override PartName="/ppt/slides/slide48.xml" ContentType="application/vnd.openxmlformats-officedocument.presentationml.slide+xml"/>
  <Override PartName="/ppt/theme/theme1.xml" ContentType="application/vnd.openxmlformats-officedocument.theme+xml"/>
  <Override PartName="/ppt/presentation.xml" ContentType="application/vnd.openxmlformats-officedocument.presentationml.presentation.main+xml"/>
  <Override PartName="/ppt/slideLayouts/slideLayout6.xml" ContentType="application/vnd.openxmlformats-officedocument.presentationml.slideLayout+xml"/>
  <Default Extension="emf" ContentType="image/x-emf"/>
  <Override PartName="/ppt/slides/slide5.xml" ContentType="application/vnd.openxmlformats-officedocument.presentationml.slide+xml"/>
  <Override PartName="/ppt/slides/slide37.xml" ContentType="application/vnd.openxmlformats-officedocument.presentationml.slide+xml"/>
  <Override PartName="/ppt/slides/slide10.xml" ContentType="application/vnd.openxmlformats-officedocument.presentationml.slide+xml"/>
  <Override PartName="/ppt/slideLayouts/slideLayout7.xml" ContentType="application/vnd.openxmlformats-officedocument.presentationml.slideLayout+xml"/>
  <Override PartName="/ppt/slides/slide33.xml" ContentType="application/vnd.openxmlformats-officedocument.presentationml.slide+xml"/>
  <Override PartName="/ppt/presProps.xml" ContentType="application/vnd.openxmlformats-officedocument.presentationml.presProps+xml"/>
  <Default Extension="jpeg" ContentType="image/jpeg"/>
  <Default Extension="png" ContentType="image/png"/>
  <Override PartName="/ppt/slides/slide3.xml" ContentType="application/vnd.openxmlformats-officedocument.presentationml.slide+xml"/>
  <Override PartName="/ppt/slides/slide4.xml" ContentType="application/vnd.openxmlformats-officedocument.presentationml.slide+xml"/>
  <Override PartName="/ppt/slides/slide27.xml" ContentType="application/vnd.openxmlformats-officedocument.presentationml.slide+xml"/>
  <Override PartName="/ppt/slideLayouts/slideLayout11.xml" ContentType="application/vnd.openxmlformats-officedocument.presentationml.slideLayout+xml"/>
  <Override PartName="/docProps/core.xml" ContentType="application/vnd.openxmlformats-package.core-properties+xml"/>
  <Override PartName="/ppt/slides/slide8.xml" ContentType="application/vnd.openxmlformats-officedocument.presentationml.slide+xml"/>
  <Override PartName="/ppt/slides/slide31.xml" ContentType="application/vnd.openxmlformats-officedocument.presentationml.slide+xml"/>
  <Override PartName="/ppt/slides/slide15.xml" ContentType="application/vnd.openxmlformats-officedocument.presentationml.slide+xml"/>
  <Default Extension="bin" ContentType="application/vnd.openxmlformats-officedocument.presentationml.printerSettings"/>
  <Default Extension="rels" ContentType="application/vnd.openxmlformats-package.relationships+xml"/>
  <Override PartName="/ppt/slides/slide9.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32.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19.xml" ContentType="application/vnd.openxmlformats-officedocument.presentationml.slide+xml"/>
  <Override PartName="/ppt/slides/slide41.xml" ContentType="application/vnd.openxmlformats-officedocument.presentationml.slide+xml"/>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60" r:id="rId1"/>
  </p:sldMasterIdLst>
  <p:notesMasterIdLst>
    <p:notesMasterId r:id="rId50"/>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90" r:id="rId34"/>
    <p:sldId id="291" r:id="rId35"/>
    <p:sldId id="292" r:id="rId36"/>
    <p:sldId id="289" r:id="rId37"/>
    <p:sldId id="293" r:id="rId38"/>
    <p:sldId id="294" r:id="rId39"/>
    <p:sldId id="297" r:id="rId40"/>
    <p:sldId id="295" r:id="rId41"/>
    <p:sldId id="296" r:id="rId42"/>
    <p:sldId id="266" r:id="rId43"/>
    <p:sldId id="298" r:id="rId44"/>
    <p:sldId id="299" r:id="rId45"/>
    <p:sldId id="300" r:id="rId46"/>
    <p:sldId id="301" r:id="rId47"/>
    <p:sldId id="302" r:id="rId48"/>
    <p:sldId id="303"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extLst>
    <p:ext uri="{E76CE94A-603C-4142-B9EB-6D1370010A27}">
      <p14:discardImageEditData xmlns:p14="http://schemas.microsoft.com/office/powerpoint/2010/main" xmlns:p="http://schemas.openxmlformats.org/presentationml/2006/main" xmlns:r="http://schemas.openxmlformats.org/officeDocument/2006/relationships" xmlns:a="http://schemas.openxmlformats.org/drawingml/2006/main" xmlns="" val="0"/>
    </p:ext>
    <p:ext uri="{D31A062A-798A-4329-ABDD-BBA856620510}">
      <p14:defaultImageDpi xmlns:p14="http://schemas.microsoft.com/office/powerpoint/2010/main" xmlns:p="http://schemas.openxmlformats.org/presentationml/2006/main" xmlns:r="http://schemas.openxmlformats.org/officeDocument/2006/relationships" xmlns:a="http://schemas.openxmlformats.org/drawingml/2006/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p:cViewPr varScale="1">
        <p:scale>
          <a:sx n="154" d="100"/>
          <a:sy n="154" d="100"/>
        </p:scale>
        <p:origin x="-1144" y="-12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9" Type="http://schemas.openxmlformats.org/officeDocument/2006/relationships/slide" Target="slides/slide38.xml"/><Relationship Id="rId7" Type="http://schemas.openxmlformats.org/officeDocument/2006/relationships/slide" Target="slides/slide6.xml"/><Relationship Id="rId43" Type="http://schemas.openxmlformats.org/officeDocument/2006/relationships/slide" Target="slides/slide42.xml"/><Relationship Id="rId25" Type="http://schemas.openxmlformats.org/officeDocument/2006/relationships/slide" Target="slides/slide24.xml"/><Relationship Id="rId10" Type="http://schemas.openxmlformats.org/officeDocument/2006/relationships/slide" Target="slides/slide9.xml"/><Relationship Id="rId50" Type="http://schemas.openxmlformats.org/officeDocument/2006/relationships/notesMaster" Target="notesMasters/notesMaster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27" Type="http://schemas.openxmlformats.org/officeDocument/2006/relationships/slide" Target="slides/slide26.xml"/><Relationship Id="rId14" Type="http://schemas.openxmlformats.org/officeDocument/2006/relationships/slide" Target="slides/slide13.xml"/><Relationship Id="rId4" Type="http://schemas.openxmlformats.org/officeDocument/2006/relationships/slide" Target="slides/slide3.xml"/><Relationship Id="rId28" Type="http://schemas.openxmlformats.org/officeDocument/2006/relationships/slide" Target="slides/slide27.xml"/><Relationship Id="rId45" Type="http://schemas.openxmlformats.org/officeDocument/2006/relationships/slide" Target="slides/slide44.xml"/><Relationship Id="rId42" Type="http://schemas.openxmlformats.org/officeDocument/2006/relationships/slide" Target="slides/slide41.xml"/><Relationship Id="rId6" Type="http://schemas.openxmlformats.org/officeDocument/2006/relationships/slide" Target="slides/slide5.xml"/><Relationship Id="rId49" Type="http://schemas.openxmlformats.org/officeDocument/2006/relationships/slide" Target="slides/slide48.xml"/><Relationship Id="rId44" Type="http://schemas.openxmlformats.org/officeDocument/2006/relationships/slide" Target="slides/slide43.xml"/><Relationship Id="rId19" Type="http://schemas.openxmlformats.org/officeDocument/2006/relationships/slide" Target="slides/slide18.xml"/><Relationship Id="rId38" Type="http://schemas.openxmlformats.org/officeDocument/2006/relationships/slide" Target="slides/slide37.xml"/><Relationship Id="rId20" Type="http://schemas.openxmlformats.org/officeDocument/2006/relationships/slide" Target="slides/slide19.xml"/><Relationship Id="rId2" Type="http://schemas.openxmlformats.org/officeDocument/2006/relationships/slide" Target="slides/slide1.xml"/><Relationship Id="rId46" Type="http://schemas.openxmlformats.org/officeDocument/2006/relationships/slide" Target="slides/slide45.xml"/><Relationship Id="rId35" Type="http://schemas.openxmlformats.org/officeDocument/2006/relationships/slide" Target="slides/slide34.xml"/><Relationship Id="rId51" Type="http://schemas.openxmlformats.org/officeDocument/2006/relationships/printerSettings" Target="printerSettings/printerSettings1.bin"/><Relationship Id="rId55" Type="http://schemas.openxmlformats.org/officeDocument/2006/relationships/tableStyles" Target="tableStyles.xml"/><Relationship Id="rId31" Type="http://schemas.openxmlformats.org/officeDocument/2006/relationships/slide" Target="slides/slide30.xml"/><Relationship Id="rId34" Type="http://schemas.openxmlformats.org/officeDocument/2006/relationships/slide" Target="slides/slide33.xml"/><Relationship Id="rId40" Type="http://schemas.openxmlformats.org/officeDocument/2006/relationships/slide" Target="slides/slide39.xml"/><Relationship Id="rId36" Type="http://schemas.openxmlformats.org/officeDocument/2006/relationships/slide" Target="slides/slide35.xml"/><Relationship Id="rId1" Type="http://schemas.openxmlformats.org/officeDocument/2006/relationships/slideMaster" Target="slideMasters/slideMaster1.xml"/><Relationship Id="rId24" Type="http://schemas.openxmlformats.org/officeDocument/2006/relationships/slide" Target="slides/slide23.xml"/><Relationship Id="rId47" Type="http://schemas.openxmlformats.org/officeDocument/2006/relationships/slide" Target="slides/slide46.xml"/><Relationship Id="rId48" Type="http://schemas.openxmlformats.org/officeDocument/2006/relationships/slide" Target="slides/slide47.xml"/><Relationship Id="rId8" Type="http://schemas.openxmlformats.org/officeDocument/2006/relationships/slide" Target="slides/slide7.xml"/><Relationship Id="rId13" Type="http://schemas.openxmlformats.org/officeDocument/2006/relationships/slide" Target="slides/slide12.xml"/><Relationship Id="rId32" Type="http://schemas.openxmlformats.org/officeDocument/2006/relationships/slide" Target="slides/slide31.xml"/><Relationship Id="rId37" Type="http://schemas.openxmlformats.org/officeDocument/2006/relationships/slide" Target="slides/slide36.xml"/><Relationship Id="rId52" Type="http://schemas.openxmlformats.org/officeDocument/2006/relationships/presProps" Target="presProps.xml"/><Relationship Id="rId54" Type="http://schemas.openxmlformats.org/officeDocument/2006/relationships/theme" Target="theme/theme1.xml"/><Relationship Id="rId12" Type="http://schemas.openxmlformats.org/officeDocument/2006/relationships/slide" Target="slides/slide11.xml"/><Relationship Id="rId3" Type="http://schemas.openxmlformats.org/officeDocument/2006/relationships/slide" Target="slides/slide2.xml"/><Relationship Id="rId23" Type="http://schemas.openxmlformats.org/officeDocument/2006/relationships/slide" Target="slides/slide22.xml"/><Relationship Id="rId53" Type="http://schemas.openxmlformats.org/officeDocument/2006/relationships/viewProps" Target="viewProps.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29" Type="http://schemas.openxmlformats.org/officeDocument/2006/relationships/slide" Target="slides/slide28.xml"/><Relationship Id="rId16" Type="http://schemas.openxmlformats.org/officeDocument/2006/relationships/slide" Target="slides/slide15.xml"/><Relationship Id="rId33" Type="http://schemas.openxmlformats.org/officeDocument/2006/relationships/slide" Target="slides/slide32.xml"/><Relationship Id="rId41" Type="http://schemas.openxmlformats.org/officeDocument/2006/relationships/slide" Target="slides/slide40.xml"/><Relationship Id="rId5" Type="http://schemas.openxmlformats.org/officeDocument/2006/relationships/slide" Target="slides/slide4.xml"/><Relationship Id="rId15" Type="http://schemas.openxmlformats.org/officeDocument/2006/relationships/slide" Target="slides/slide14.xml"/><Relationship Id="rId22" Type="http://schemas.openxmlformats.org/officeDocument/2006/relationships/slide" Target="slides/slide21.xml"/><Relationship Id="rId21"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1CEE75-725C-E941-9DAF-EA100FC3CCE8}" type="datetimeFigureOut">
              <a:rPr lang="en-US" smtClean="0"/>
              <a:t>3/24/13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C1BFAD-5601-064B-B0DE-B1F7EB6CC1EA}"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3" Type="http://schemas.openxmlformats.org/officeDocument/2006/relationships/hyperlink" Target="https://mail.google.com/mail/u/0/?shva=1%2313d9f72829faf2a5_13d9f69efdbb6744__msocom_1" TargetMode="Externa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March 5/13 Update from Jason Child, letter to Brant County Council.</a:t>
            </a:r>
            <a:r>
              <a:rPr lang="en-US" baseline="0" dirty="0" smtClean="0"/>
              <a:t> Walton now owns 4,500 acres in Brant County.</a:t>
            </a:r>
            <a:endParaRPr lang="en-US" dirty="0"/>
          </a:p>
        </p:txBody>
      </p:sp>
      <p:sp>
        <p:nvSpPr>
          <p:cNvPr id="4" name="Slide Number Placeholder 3"/>
          <p:cNvSpPr>
            <a:spLocks noGrp="1"/>
          </p:cNvSpPr>
          <p:nvPr>
            <p:ph type="sldNum" sz="quarter" idx="10"/>
          </p:nvPr>
        </p:nvSpPr>
        <p:spPr/>
        <p:txBody>
          <a:bodyPr/>
          <a:lstStyle/>
          <a:p>
            <a:fld id="{16C1BFAD-5601-064B-B0DE-B1F7EB6CC1EA}" type="slidenum">
              <a:rPr lang="en-US" smtClean="0"/>
              <a:t>12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"Tutela Heights Community Concept Plan" from Sept. 24, 07...Request for area Study, Brad Rogers, Stantec. [in Brant County council package]. Potential Population is 2,756 units (8,819 pop.). That includes the existing population.</a:t>
            </a:r>
            <a:endParaRPr lang="en-US" dirty="0"/>
          </a:p>
        </p:txBody>
      </p:sp>
      <p:sp>
        <p:nvSpPr>
          <p:cNvPr id="4" name="Slide Number Placeholder 3"/>
          <p:cNvSpPr>
            <a:spLocks noGrp="1"/>
          </p:cNvSpPr>
          <p:nvPr>
            <p:ph type="sldNum" sz="quarter" idx="10"/>
          </p:nvPr>
        </p:nvSpPr>
        <p:spPr/>
        <p:txBody>
          <a:bodyPr/>
          <a:lstStyle/>
          <a:p>
            <a:fld id="{16C1BFAD-5601-064B-B0DE-B1F7EB6CC1EA}" type="slidenum">
              <a:rPr lang="en-US" smtClean="0"/>
              <a:t>31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[e1] [e1</a:t>
            </a:r>
            <a:r>
              <a:rPr lang="en-US" smtClean="0">
                <a:hlinkClick r:id="rId3"/>
              </a:rPr>
              <a:t>]</a:t>
            </a:r>
            <a:r>
              <a:rPr lang="en-US" smtClean="0">
                <a:latin typeface="Arial"/>
              </a:rPr>
              <a:t> Parcel Register </a:t>
            </a:r>
            <a:r>
              <a:rPr lang="en-US" dirty="0" smtClean="0">
                <a:latin typeface="Arial"/>
              </a:rPr>
              <a:t>32067-0056Pt. Stewart and Ruggles Tract, Brantford, Pt. 1, 2R821 S/T A84678, TB 41204, County of Brant, Land Registry Office #2, Retrieved May 22, 2012.</a:t>
            </a:r>
            <a:endParaRPr lang="en-US" dirty="0"/>
          </a:p>
        </p:txBody>
      </p:sp>
      <p:sp>
        <p:nvSpPr>
          <p:cNvPr id="4" name="Slide Number Placeholder 3"/>
          <p:cNvSpPr>
            <a:spLocks noGrp="1"/>
          </p:cNvSpPr>
          <p:nvPr>
            <p:ph type="sldNum" sz="quarter" idx="10"/>
          </p:nvPr>
        </p:nvSpPr>
        <p:spPr/>
        <p:txBody>
          <a:bodyPr/>
          <a:lstStyle/>
          <a:p>
            <a:fld id="{16C1BFAD-5601-064B-B0DE-B1F7EB6CC1EA}" type="slidenum">
              <a:rPr lang="en-US" smtClean="0"/>
              <a:t>42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Title Slide">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smtClean="0"/>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E641D258-0480-480D-9E74-93390444C1B1}" type="datetimeFigureOut">
              <a:rPr lang="en-US" smtClean="0"/>
              <a:pPr/>
              <a:t>3/24/13</a:t>
            </a:fld>
            <a:endParaRPr lang="en-US"/>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en-US"/>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D01EB81D-4196-4923-BAF2-A7E917B9A8CE}" type="slidenum">
              <a:rPr lang="en-US" smtClean="0"/>
              <a:pPr/>
              <a:t>‹#›</a:t>
            </a:fld>
            <a:endParaRPr lang="en-US"/>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41D258-0480-480D-9E74-93390444C1B1}" type="datetimeFigureOut">
              <a:rPr lang="en-US" smtClean="0"/>
              <a:pPr/>
              <a:t>3/24/13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41D258-0480-480D-9E74-93390444C1B1}" type="datetimeFigureOut">
              <a:rPr lang="en-US" smtClean="0"/>
              <a:pPr/>
              <a:t>3/24/13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E641D258-0480-480D-9E74-93390444C1B1}" type="datetimeFigureOut">
              <a:rPr lang="en-US" smtClean="0"/>
              <a:pPr/>
              <a:t>3/24/13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1EB81D-4196-4923-BAF2-A7E917B9A8CE}" type="slidenum">
              <a:rPr lang="en-US" smtClean="0"/>
              <a:pPr/>
              <a:t>‹#›</a:t>
            </a:fld>
            <a:endParaRPr lang="en-US"/>
          </a:p>
        </p:txBody>
      </p:sp>
      <p:sp>
        <p:nvSpPr>
          <p:cNvPr id="9" name="Content Placeholder 8"/>
          <p:cNvSpPr>
            <a:spLocks noGrp="1"/>
          </p:cNvSpPr>
          <p:nvPr>
            <p:ph sz="quarter" idx="13"/>
          </p:nvPr>
        </p:nvSpPr>
        <p:spPr>
          <a:xfrm>
            <a:off x="1042416" y="2313432"/>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1D258-0480-480D-9E74-93390444C1B1}" type="datetimeFigureOut">
              <a:rPr lang="en-US" smtClean="0"/>
              <a:pPr/>
              <a:t>3/24/13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641D258-0480-480D-9E74-93390444C1B1}" type="datetimeFigureOut">
              <a:rPr lang="en-US" smtClean="0"/>
              <a:pPr/>
              <a:t>3/24/13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41D258-0480-480D-9E74-93390444C1B1}" type="datetimeFigureOut">
              <a:rPr lang="en-US" smtClean="0"/>
              <a:pPr/>
              <a:t>3/24/13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objTx" preserve="1">
  <p:cSld name="Content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E641D258-0480-480D-9E74-93390444C1B1}" type="datetimeFigureOut">
              <a:rPr lang="en-US" smtClean="0"/>
              <a:pPr/>
              <a:t>3/24/13</a:t>
            </a:fld>
            <a:endParaRPr lang="en-US"/>
          </a:p>
        </p:txBody>
      </p:sp>
      <p:sp>
        <p:nvSpPr>
          <p:cNvPr id="7" name="Slide Number Placeholder 6"/>
          <p:cNvSpPr>
            <a:spLocks noGrp="1"/>
          </p:cNvSpPr>
          <p:nvPr>
            <p:ph type="sldNum" sz="quarter" idx="12"/>
          </p:nvPr>
        </p:nvSpPr>
        <p:spPr/>
        <p:txBody>
          <a:bodyPr/>
          <a:lstStyle/>
          <a:p>
            <a:fld id="{D01EB81D-4196-4923-BAF2-A7E917B9A8CE}" type="slidenum">
              <a:rPr lang="en-US" smtClean="0"/>
              <a:pPr/>
              <a:t>‹#›</a:t>
            </a:fld>
            <a:endParaRPr lang="en-US"/>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picTx" preserve="1">
  <p:cSld name="Picture with Caption">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en-US" smtClean="0"/>
              <a:t>Click to edit Master title style</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41D258-0480-480D-9E74-93390444C1B1}" type="datetimeFigureOut">
              <a:rPr lang="en-US" smtClean="0"/>
              <a:pPr/>
              <a:t>3/24/13</a:t>
            </a:fld>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en-US"/>
          </a:p>
        </p:txBody>
      </p:sp>
      <p:sp>
        <p:nvSpPr>
          <p:cNvPr id="7" name="Slide Number Placeholder 6"/>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41D258-0480-480D-9E74-93390444C1B1}" type="datetimeFigureOut">
              <a:rPr lang="en-US" smtClean="0"/>
              <a:pPr/>
              <a:t>3/24/13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smtClean="0"/>
              <a:t>Click to edit Master title style</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41D258-0480-480D-9E74-93390444C1B1}" type="datetimeFigureOut">
              <a:rPr lang="en-US" smtClean="0"/>
              <a:pPr/>
              <a:t>3/24/13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1EB81D-4196-4923-BAF2-A7E917B9A8C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1"/>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E641D258-0480-480D-9E74-93390444C1B1}" type="datetimeFigureOut">
              <a:rPr lang="en-US" smtClean="0"/>
              <a:pPr/>
              <a:t>3/24/13</a:t>
            </a:fld>
            <a:endParaRPr lang="en-US"/>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D01EB81D-4196-4923-BAF2-A7E917B9A8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formlandgrab.or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The Great Canadian Land Grab</a:t>
            </a:r>
            <a:endParaRPr lang="en-US" dirty="0"/>
          </a:p>
        </p:txBody>
      </p:sp>
      <p:sp>
        <p:nvSpPr>
          <p:cNvPr id="3" name="Subtitle 2"/>
          <p:cNvSpPr>
            <a:spLocks noGrp="1"/>
          </p:cNvSpPr>
          <p:nvPr>
            <p:ph type="subTitle" idx="1"/>
          </p:nvPr>
        </p:nvSpPr>
        <p:spPr/>
        <p:txBody>
          <a:bodyPr/>
          <a:lstStyle/>
          <a:p>
            <a:r>
              <a:rPr lang="en-US" dirty="0" smtClean="0"/>
              <a:t>And the Plunder of Brant County</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851375864"/>
      </p:ext>
    </p:extLst>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brief history…</a:t>
            </a:r>
            <a:endParaRPr lang="en-US" dirty="0"/>
          </a:p>
        </p:txBody>
      </p:sp>
      <p:sp>
        <p:nvSpPr>
          <p:cNvPr id="3" name="Content Placeholder 2"/>
          <p:cNvSpPr>
            <a:spLocks noGrp="1"/>
          </p:cNvSpPr>
          <p:nvPr>
            <p:ph idx="1"/>
          </p:nvPr>
        </p:nvSpPr>
        <p:spPr/>
        <p:txBody>
          <a:bodyPr/>
          <a:lstStyle/>
          <a:p>
            <a:r>
              <a:rPr lang="en-US" dirty="0" err="1" smtClean="0"/>
              <a:t>Landbanking</a:t>
            </a:r>
            <a:r>
              <a:rPr lang="en-US" dirty="0" smtClean="0"/>
              <a:t> has roots going all the way back to carpetbaggers in the Southern US in the 1800’s</a:t>
            </a:r>
          </a:p>
          <a:p>
            <a:r>
              <a:rPr lang="en-US" dirty="0" smtClean="0"/>
              <a:t>Although considerably more sophisticated now, it appears to be no less damaging</a:t>
            </a:r>
          </a:p>
          <a:p>
            <a:r>
              <a:rPr lang="en-US" dirty="0" smtClean="0"/>
              <a:t>It is still speculation!</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9210295"/>
      </p:ext>
    </p:extLst>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brief history…</a:t>
            </a:r>
            <a:endParaRPr lang="en-US" dirty="0"/>
          </a:p>
        </p:txBody>
      </p:sp>
      <p:sp>
        <p:nvSpPr>
          <p:cNvPr id="3" name="Content Placeholder 2"/>
          <p:cNvSpPr>
            <a:spLocks noGrp="1"/>
          </p:cNvSpPr>
          <p:nvPr>
            <p:ph idx="1"/>
          </p:nvPr>
        </p:nvSpPr>
        <p:spPr/>
        <p:txBody>
          <a:bodyPr/>
          <a:lstStyle/>
          <a:p>
            <a:r>
              <a:rPr lang="en-US" dirty="0" smtClean="0"/>
              <a:t>Some governments have taken positive steps to “bank” land to preserve it against sprawl and uncontrolled development</a:t>
            </a:r>
          </a:p>
          <a:p>
            <a:pPr lvl="1"/>
            <a:r>
              <a:rPr lang="en-US" dirty="0" smtClean="0"/>
              <a:t>Saskatchewan 1972 (300,000 acres)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144193462"/>
      </p:ext>
    </p:extLst>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brief history…</a:t>
            </a:r>
            <a:endParaRPr lang="en-US" dirty="0"/>
          </a:p>
        </p:txBody>
      </p:sp>
      <p:sp>
        <p:nvSpPr>
          <p:cNvPr id="3" name="Content Placeholder 2"/>
          <p:cNvSpPr>
            <a:spLocks noGrp="1"/>
          </p:cNvSpPr>
          <p:nvPr>
            <p:ph idx="1"/>
          </p:nvPr>
        </p:nvSpPr>
        <p:spPr/>
        <p:txBody>
          <a:bodyPr/>
          <a:lstStyle/>
          <a:p>
            <a:r>
              <a:rPr lang="en-US" dirty="0" smtClean="0"/>
              <a:t>Why?</a:t>
            </a:r>
          </a:p>
          <a:p>
            <a:pPr lvl="1"/>
            <a:r>
              <a:rPr lang="en-US" dirty="0" smtClean="0"/>
              <a:t>Reduce urban decay/abandonment</a:t>
            </a:r>
          </a:p>
          <a:p>
            <a:pPr lvl="1"/>
            <a:r>
              <a:rPr lang="en-US" dirty="0" smtClean="0"/>
              <a:t>Reduce brownfields</a:t>
            </a:r>
          </a:p>
          <a:p>
            <a:pPr lvl="1"/>
            <a:r>
              <a:rPr lang="en-US" dirty="0" smtClean="0"/>
              <a:t>Encourage responsible development</a:t>
            </a:r>
          </a:p>
          <a:p>
            <a:pPr lvl="1"/>
            <a:r>
              <a:rPr lang="en-US" dirty="0" smtClean="0"/>
              <a:t>Reduce pressure on </a:t>
            </a:r>
            <a:r>
              <a:rPr lang="en-US" dirty="0" err="1" smtClean="0"/>
              <a:t>foodland</a:t>
            </a:r>
            <a:endParaRPr lang="en-US" dirty="0" smtClean="0"/>
          </a:p>
          <a:p>
            <a:pPr lvl="1"/>
            <a:r>
              <a:rPr lang="en-US" dirty="0" smtClean="0"/>
              <a:t>Reduce </a:t>
            </a:r>
            <a:r>
              <a:rPr lang="en-US" u="sng" dirty="0" smtClean="0"/>
              <a:t>speculation</a:t>
            </a:r>
            <a:endParaRPr lang="en-US" u="sng"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432349862"/>
      </p:ext>
    </p:extLst>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a:t>
            </a:r>
            <a:endParaRPr lang="en-US" dirty="0"/>
          </a:p>
        </p:txBody>
      </p:sp>
      <p:sp>
        <p:nvSpPr>
          <p:cNvPr id="3" name="Content Placeholder 2"/>
          <p:cNvSpPr>
            <a:spLocks noGrp="1"/>
          </p:cNvSpPr>
          <p:nvPr>
            <p:ph idx="1"/>
          </p:nvPr>
        </p:nvSpPr>
        <p:spPr/>
        <p:txBody>
          <a:bodyPr/>
          <a:lstStyle/>
          <a:p>
            <a:r>
              <a:rPr lang="en-US" dirty="0" smtClean="0"/>
              <a:t>Countries around the globe are facing “farmland grabs” by companies which purchase good farmland which appears to be in the path of development</a:t>
            </a:r>
          </a:p>
          <a:p>
            <a:r>
              <a:rPr lang="en-US" dirty="0" smtClean="0"/>
              <a:t>Often funded by European, Asian and other foreign investors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03499351"/>
      </p:ext>
    </p:extLst>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a:t>
            </a:r>
            <a:endParaRPr lang="en-US" dirty="0"/>
          </a:p>
        </p:txBody>
      </p:sp>
      <p:sp>
        <p:nvSpPr>
          <p:cNvPr id="3" name="Content Placeholder 2"/>
          <p:cNvSpPr>
            <a:spLocks noGrp="1"/>
          </p:cNvSpPr>
          <p:nvPr>
            <p:ph idx="1"/>
          </p:nvPr>
        </p:nvSpPr>
        <p:spPr/>
        <p:txBody>
          <a:bodyPr/>
          <a:lstStyle/>
          <a:p>
            <a:r>
              <a:rPr lang="en-US" dirty="0" smtClean="0"/>
              <a:t>By utilizing a dominant land ownership position in a given area, these companies are in a strong position to “pressure” zoning changes favorable to increasing land values and often reselling the land at greatly inflated prices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14100303"/>
      </p:ext>
    </p:extLst>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a:t>
            </a:r>
            <a:endParaRPr lang="en-US" dirty="0"/>
          </a:p>
        </p:txBody>
      </p:sp>
      <p:sp>
        <p:nvSpPr>
          <p:cNvPr id="3" name="Content Placeholder 2"/>
          <p:cNvSpPr>
            <a:spLocks noGrp="1"/>
          </p:cNvSpPr>
          <p:nvPr>
            <p:ph idx="1"/>
          </p:nvPr>
        </p:nvSpPr>
        <p:spPr/>
        <p:txBody>
          <a:bodyPr/>
          <a:lstStyle/>
          <a:p>
            <a:r>
              <a:rPr lang="en-US" dirty="0" smtClean="0"/>
              <a:t>Often these companies present local governments with attractive “concept plans” which never come to pass</a:t>
            </a:r>
          </a:p>
          <a:p>
            <a:r>
              <a:rPr lang="en-US" dirty="0" smtClean="0"/>
              <a:t>Or less frequently, these companies directly undertake development</a:t>
            </a:r>
          </a:p>
          <a:p>
            <a:r>
              <a:rPr lang="en-US" dirty="0" smtClean="0"/>
              <a:t>Rarely are they interested in “used” land such as brownfields – they want only “raw” farmland</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588646721"/>
      </p:ext>
    </p:extLst>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Today…</a:t>
            </a:r>
            <a:endParaRPr lang="en-US" dirty="0"/>
          </a:p>
        </p:txBody>
      </p:sp>
      <p:sp>
        <p:nvSpPr>
          <p:cNvPr id="3" name="Content Placeholder 2"/>
          <p:cNvSpPr>
            <a:spLocks noGrp="1"/>
          </p:cNvSpPr>
          <p:nvPr>
            <p:ph idx="1"/>
          </p:nvPr>
        </p:nvSpPr>
        <p:spPr/>
        <p:txBody>
          <a:bodyPr/>
          <a:lstStyle/>
          <a:p>
            <a:r>
              <a:rPr lang="en-US" dirty="0" smtClean="0"/>
              <a:t>Countries around the world are struggling to manage this new and aggressive business model (United Kingdom, Australia)</a:t>
            </a:r>
          </a:p>
          <a:p>
            <a:r>
              <a:rPr lang="en-US" dirty="0" smtClean="0"/>
              <a:t>GRAIN is an international NGO that tracks the global </a:t>
            </a:r>
            <a:r>
              <a:rPr lang="en-US" dirty="0" err="1" smtClean="0"/>
              <a:t>landgrab</a:t>
            </a:r>
            <a:endParaRPr lang="en-US" dirty="0" smtClean="0"/>
          </a:p>
          <a:p>
            <a:r>
              <a:rPr lang="en-US" dirty="0" smtClean="0">
                <a:hlinkClick r:id="rId2"/>
              </a:rPr>
              <a:t>http://formlandgrab.org</a:t>
            </a:r>
            <a:endParaRPr lang="en-US" dirty="0" smtClean="0"/>
          </a:p>
          <a:p>
            <a:pPr marL="68580" indent="0">
              <a:buNone/>
            </a:pP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914937196"/>
      </p:ext>
    </p:extLst>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Ontario</a:t>
            </a:r>
            <a:endParaRPr lang="en-US" dirty="0"/>
          </a:p>
        </p:txBody>
      </p:sp>
      <p:sp>
        <p:nvSpPr>
          <p:cNvPr id="3" name="Content Placeholder 2"/>
          <p:cNvSpPr>
            <a:spLocks noGrp="1"/>
          </p:cNvSpPr>
          <p:nvPr>
            <p:ph idx="1"/>
          </p:nvPr>
        </p:nvSpPr>
        <p:spPr/>
        <p:txBody>
          <a:bodyPr/>
          <a:lstStyle/>
          <a:p>
            <a:r>
              <a:rPr lang="en-US" dirty="0" smtClean="0"/>
              <a:t>Walton has become a major player in the </a:t>
            </a:r>
            <a:r>
              <a:rPr lang="en-US" dirty="0" err="1" smtClean="0"/>
              <a:t>landgrabbing</a:t>
            </a:r>
            <a:r>
              <a:rPr lang="en-US" dirty="0" smtClean="0"/>
              <a:t> business in Ontario</a:t>
            </a:r>
          </a:p>
          <a:p>
            <a:r>
              <a:rPr lang="en-US" dirty="0" smtClean="0"/>
              <a:t>With its head office in Calgary, Walton claims to be a Canadian company however the majority of the funds it uses to further its business aims come from far east investors – Singapore and Malaysia</a:t>
            </a:r>
          </a:p>
          <a:p>
            <a:pPr marL="68580" indent="0">
              <a:buNone/>
            </a:pP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95827120"/>
      </p:ext>
    </p:extLst>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Ontario</a:t>
            </a:r>
            <a:endParaRPr lang="en-US" dirty="0"/>
          </a:p>
        </p:txBody>
      </p:sp>
      <p:sp>
        <p:nvSpPr>
          <p:cNvPr id="3" name="Content Placeholder 2"/>
          <p:cNvSpPr>
            <a:spLocks noGrp="1"/>
          </p:cNvSpPr>
          <p:nvPr>
            <p:ph idx="1"/>
          </p:nvPr>
        </p:nvSpPr>
        <p:spPr/>
        <p:txBody>
          <a:bodyPr/>
          <a:lstStyle/>
          <a:p>
            <a:r>
              <a:rPr lang="en-US" dirty="0" smtClean="0"/>
              <a:t>Walton makes instant millionaires of local farmers, buying up farmland at high prices </a:t>
            </a:r>
          </a:p>
          <a:p>
            <a:r>
              <a:rPr lang="en-US" dirty="0" smtClean="0"/>
              <a:t>Then the land is “syndicated” and shares sold to investors offshore</a:t>
            </a:r>
          </a:p>
          <a:p>
            <a:r>
              <a:rPr lang="en-US" dirty="0" smtClean="0"/>
              <a:t>Walton manages extremely aggressive and active sales offices in Singapore and Malaysia</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381869075"/>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Ontario</a:t>
            </a:r>
            <a:endParaRPr lang="en-US" dirty="0"/>
          </a:p>
        </p:txBody>
      </p:sp>
      <p:sp>
        <p:nvSpPr>
          <p:cNvPr id="3" name="Content Placeholder 2"/>
          <p:cNvSpPr>
            <a:spLocks noGrp="1"/>
          </p:cNvSpPr>
          <p:nvPr>
            <p:ph idx="1"/>
          </p:nvPr>
        </p:nvSpPr>
        <p:spPr/>
        <p:txBody>
          <a:bodyPr/>
          <a:lstStyle/>
          <a:p>
            <a:r>
              <a:rPr lang="en-US" dirty="0" smtClean="0"/>
              <a:t>At last (known) count, Walton had “syndicated” 87 projects in Ontario represented more than 12,900 acres of primarily </a:t>
            </a:r>
            <a:r>
              <a:rPr lang="en-US" dirty="0" err="1" smtClean="0"/>
              <a:t>foodland</a:t>
            </a:r>
            <a:r>
              <a:rPr lang="en-US" dirty="0"/>
              <a:t> </a:t>
            </a:r>
            <a:r>
              <a:rPr lang="en-US" dirty="0" smtClean="0"/>
              <a:t>outside of Ontario greenbelts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765284217"/>
      </p:ext>
    </p:extLst>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Ontario</a:t>
            </a:r>
            <a:endParaRPr lang="en-US" dirty="0"/>
          </a:p>
        </p:txBody>
      </p:sp>
      <p:sp>
        <p:nvSpPr>
          <p:cNvPr id="3" name="Content Placeholder 2"/>
          <p:cNvSpPr>
            <a:spLocks noGrp="1"/>
          </p:cNvSpPr>
          <p:nvPr>
            <p:ph idx="1"/>
          </p:nvPr>
        </p:nvSpPr>
        <p:spPr/>
        <p:txBody>
          <a:bodyPr/>
          <a:lstStyle/>
          <a:p>
            <a:r>
              <a:rPr lang="en-US" dirty="0" smtClean="0"/>
              <a:t>4,500 </a:t>
            </a:r>
            <a:r>
              <a:rPr lang="en-US" dirty="0" smtClean="0"/>
              <a:t>acres in Brant County</a:t>
            </a:r>
          </a:p>
          <a:p>
            <a:r>
              <a:rPr lang="en-US" dirty="0" smtClean="0"/>
              <a:t>908 acres in Niagara</a:t>
            </a:r>
          </a:p>
          <a:p>
            <a:r>
              <a:rPr lang="en-US" dirty="0" smtClean="0"/>
              <a:t>4,536 acres in Simcoe County</a:t>
            </a:r>
          </a:p>
          <a:p>
            <a:r>
              <a:rPr lang="en-US" dirty="0" smtClean="0"/>
              <a:t>3,372 </a:t>
            </a:r>
            <a:r>
              <a:rPr lang="en-US" dirty="0" smtClean="0"/>
              <a:t>acres southwest of Ottawa</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75912904"/>
      </p:ext>
    </p:extLst>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Walton in Ontario</a:t>
            </a:r>
            <a:endParaRPr lang="en-US" dirty="0"/>
          </a:p>
        </p:txBody>
      </p:sp>
      <p:sp>
        <p:nvSpPr>
          <p:cNvPr id="3" name="Content Placeholder 2"/>
          <p:cNvSpPr>
            <a:spLocks noGrp="1"/>
          </p:cNvSpPr>
          <p:nvPr>
            <p:ph idx="1"/>
          </p:nvPr>
        </p:nvSpPr>
        <p:spPr/>
        <p:txBody>
          <a:bodyPr>
            <a:normAutofit lnSpcReduction="10000"/>
          </a:bodyPr>
          <a:lstStyle/>
          <a:p>
            <a:r>
              <a:rPr lang="en-US" dirty="0" smtClean="0"/>
              <a:t>From Walton sales literature</a:t>
            </a:r>
          </a:p>
          <a:p>
            <a:r>
              <a:rPr lang="en-US" dirty="0" smtClean="0"/>
              <a:t>“</a:t>
            </a:r>
            <a:r>
              <a:rPr lang="en-US" i="1" dirty="0" smtClean="0"/>
              <a:t>We focus on acquiring a dominant land position in the market or sub-market to both identify and realize economies of scale and be considered as a recognizable stakeholder”</a:t>
            </a:r>
          </a:p>
          <a:p>
            <a:r>
              <a:rPr lang="en-US" i="1" dirty="0" smtClean="0"/>
              <a:t>“The key to success in this business is to be an influential player – the dominant landowner in any given area”</a:t>
            </a:r>
            <a:endParaRPr lang="en-US"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16403686"/>
      </p:ext>
    </p:extLst>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Ontario</a:t>
            </a:r>
            <a:endParaRPr lang="en-US" dirty="0"/>
          </a:p>
        </p:txBody>
      </p:sp>
      <p:sp>
        <p:nvSpPr>
          <p:cNvPr id="3" name="Content Placeholder 2"/>
          <p:cNvSpPr>
            <a:spLocks noGrp="1"/>
          </p:cNvSpPr>
          <p:nvPr>
            <p:ph idx="1"/>
          </p:nvPr>
        </p:nvSpPr>
        <p:spPr/>
        <p:txBody>
          <a:bodyPr/>
          <a:lstStyle/>
          <a:p>
            <a:r>
              <a:rPr lang="en-US" dirty="0" smtClean="0"/>
              <a:t>The business model appears to be successful – </a:t>
            </a:r>
          </a:p>
          <a:p>
            <a:pPr lvl="1"/>
            <a:r>
              <a:rPr lang="en-US" dirty="0" smtClean="0"/>
              <a:t>Walton has historically paid returns of approximately 22.80% for its investors – </a:t>
            </a:r>
            <a:r>
              <a:rPr lang="en-US" i="1" dirty="0" smtClean="0"/>
              <a:t>all without putting a shovel into the ground</a:t>
            </a:r>
            <a:endParaRPr lang="en-US"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97939873"/>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Meanwhile, back on the farm…</a:t>
            </a:r>
            <a:endParaRPr lang="en-US" dirty="0"/>
          </a:p>
        </p:txBody>
      </p:sp>
      <p:sp>
        <p:nvSpPr>
          <p:cNvPr id="3" name="Content Placeholder 2"/>
          <p:cNvSpPr>
            <a:spLocks noGrp="1"/>
          </p:cNvSpPr>
          <p:nvPr>
            <p:ph idx="1"/>
          </p:nvPr>
        </p:nvSpPr>
        <p:spPr/>
        <p:txBody>
          <a:bodyPr/>
          <a:lstStyle/>
          <a:p>
            <a:r>
              <a:rPr lang="en-US" dirty="0" smtClean="0"/>
              <a:t>Farmers who want to remain on the land face increasing pressure due to artificially inflated prices caused by speculation (and higher property values for property tax calculation)</a:t>
            </a:r>
          </a:p>
          <a:p>
            <a:r>
              <a:rPr lang="en-US" dirty="0" smtClean="0"/>
              <a:t>Farmers faced with the </a:t>
            </a:r>
            <a:r>
              <a:rPr lang="en-US" dirty="0" err="1" smtClean="0"/>
              <a:t>spectre</a:t>
            </a:r>
            <a:r>
              <a:rPr lang="en-US" dirty="0" smtClean="0"/>
              <a:t> of industrial development in their back yards may not wish to remain on the land</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915783065"/>
      </p:ext>
    </p:extLst>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Meanwhile, back on the farm…</a:t>
            </a:r>
            <a:endParaRPr lang="en-US" dirty="0"/>
          </a:p>
        </p:txBody>
      </p:sp>
      <p:sp>
        <p:nvSpPr>
          <p:cNvPr id="3" name="Content Placeholder 2"/>
          <p:cNvSpPr>
            <a:spLocks noGrp="1"/>
          </p:cNvSpPr>
          <p:nvPr>
            <p:ph idx="1"/>
          </p:nvPr>
        </p:nvSpPr>
        <p:spPr/>
        <p:txBody>
          <a:bodyPr/>
          <a:lstStyle/>
          <a:p>
            <a:r>
              <a:rPr lang="en-US" dirty="0" smtClean="0"/>
              <a:t>Thus a race to the bottom begins</a:t>
            </a:r>
          </a:p>
          <a:p>
            <a:r>
              <a:rPr lang="en-US" dirty="0" smtClean="0"/>
              <a:t>Impact on families</a:t>
            </a:r>
          </a:p>
          <a:p>
            <a:pPr lvl="1"/>
            <a:r>
              <a:rPr lang="en-US" dirty="0" smtClean="0"/>
              <a:t>Families have been torn apart as some wish to remain on heritage farms which have been in the family for generations; others see the shiny profits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25836572"/>
      </p:ext>
    </p:extLst>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Meanwhile, back on the farm…</a:t>
            </a:r>
            <a:endParaRPr lang="en-US" dirty="0"/>
          </a:p>
        </p:txBody>
      </p:sp>
      <p:sp>
        <p:nvSpPr>
          <p:cNvPr id="3" name="Content Placeholder 2"/>
          <p:cNvSpPr>
            <a:spLocks noGrp="1"/>
          </p:cNvSpPr>
          <p:nvPr>
            <p:ph idx="1"/>
          </p:nvPr>
        </p:nvSpPr>
        <p:spPr/>
        <p:txBody>
          <a:bodyPr/>
          <a:lstStyle/>
          <a:p>
            <a:r>
              <a:rPr lang="en-US" dirty="0" smtClean="0"/>
              <a:t>Municipalities are losing successful heritage farms and vast tracts of </a:t>
            </a:r>
            <a:r>
              <a:rPr lang="en-US" dirty="0" err="1" smtClean="0"/>
              <a:t>foodland</a:t>
            </a:r>
            <a:r>
              <a:rPr lang="en-US" dirty="0" smtClean="0"/>
              <a:t>, while brownfields sit empty</a:t>
            </a:r>
          </a:p>
          <a:p>
            <a:r>
              <a:rPr lang="en-US" dirty="0" smtClean="0"/>
              <a:t>Meanwhile a new kind of slum develops on the farmlands which are purchased for speculation – AGRISLUMS….</a:t>
            </a:r>
          </a:p>
          <a:p>
            <a:r>
              <a:rPr lang="en-US" dirty="0" smtClean="0"/>
              <a:t>By extension, </a:t>
            </a:r>
            <a:r>
              <a:rPr lang="en-US" u="sng" dirty="0" smtClean="0"/>
              <a:t>all</a:t>
            </a:r>
            <a:r>
              <a:rPr lang="en-US" dirty="0" smtClean="0"/>
              <a:t> of Ontario is paying the price for this kind of land speculation</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22379403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example of a Langford </a:t>
            </a:r>
            <a:r>
              <a:rPr lang="en-US" dirty="0" err="1" smtClean="0"/>
              <a:t>agrislum</a:t>
            </a:r>
            <a:r>
              <a:rPr lang="en-US" dirty="0" smtClean="0"/>
              <a:t> owned by Walton</a:t>
            </a:r>
            <a:endParaRPr lang="en-US" dirty="0"/>
          </a:p>
        </p:txBody>
      </p:sp>
      <p:sp>
        <p:nvSpPr>
          <p:cNvPr id="4" name="Text Placeholder 3"/>
          <p:cNvSpPr>
            <a:spLocks noGrp="1"/>
          </p:cNvSpPr>
          <p:nvPr>
            <p:ph type="body" sz="half" idx="2"/>
          </p:nvPr>
        </p:nvSpPr>
        <p:spPr/>
        <p:txBody>
          <a:bodyPr/>
          <a:lstStyle/>
          <a:p>
            <a:endParaRPr lang="en-US"/>
          </a:p>
        </p:txBody>
      </p:sp>
      <p:pic>
        <p:nvPicPr>
          <p:cNvPr id="1026" name="Picture 2" descr="Description: D:\IMG_5109.JPG"/>
          <p:cNvPicPr>
            <a:picLocks noGrp="1" noChangeAspect="1" noChangeArrowheads="1"/>
          </p:cNvPicPr>
          <p:nvPr>
            <p:ph type="pic" idx="1"/>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9569" r="29569"/>
          <a:stretch>
            <a:fillRect/>
          </a:stretch>
        </p:blipFill>
        <p:spPr bwMode="auto">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374755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After complaints from citizens, many of these once productive farms were bulldozed by Walton subsidiaries</a:t>
            </a:r>
            <a:endParaRPr lang="en-US" dirty="0"/>
          </a:p>
        </p:txBody>
      </p:sp>
      <p:sp>
        <p:nvSpPr>
          <p:cNvPr id="4" name="Text Placeholder 3"/>
          <p:cNvSpPr>
            <a:spLocks noGrp="1"/>
          </p:cNvSpPr>
          <p:nvPr>
            <p:ph type="body" sz="half" idx="2"/>
          </p:nvPr>
        </p:nvSpPr>
        <p:spPr/>
        <p:txBody>
          <a:bodyPr/>
          <a:lstStyle/>
          <a:p>
            <a:endParaRPr lang="en-US"/>
          </a:p>
        </p:txBody>
      </p:sp>
      <p:pic>
        <p:nvPicPr>
          <p:cNvPr id="2050" name="Picture 1" descr="Description: D:\IMG_5133.JPG"/>
          <p:cNvPicPr>
            <a:picLocks noGrp="1" noChangeAspect="1" noChangeArrowheads="1"/>
          </p:cNvPicPr>
          <p:nvPr>
            <p:ph type="pic" idx="1"/>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24413" r="24413"/>
          <a:stretch>
            <a:fillRect/>
          </a:stretch>
        </p:blipFill>
        <p:spPr bwMode="auto">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976248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And in County Council…</a:t>
            </a:r>
            <a:endParaRPr lang="en-US" dirty="0"/>
          </a:p>
        </p:txBody>
      </p:sp>
      <p:sp>
        <p:nvSpPr>
          <p:cNvPr id="3" name="Content Placeholder 2"/>
          <p:cNvSpPr>
            <a:spLocks noGrp="1"/>
          </p:cNvSpPr>
          <p:nvPr>
            <p:ph idx="1"/>
          </p:nvPr>
        </p:nvSpPr>
        <p:spPr/>
        <p:txBody>
          <a:bodyPr/>
          <a:lstStyle/>
          <a:p>
            <a:r>
              <a:rPr lang="en-US" dirty="0" smtClean="0"/>
              <a:t>Ontario municipal governments have had to utilize precious taxpayer dollars in defense costs at the Ontario Municipal Board OR</a:t>
            </a:r>
          </a:p>
          <a:p>
            <a:r>
              <a:rPr lang="en-US" dirty="0" smtClean="0"/>
              <a:t>They see the cost of an OMB defense as too prohibitive and simply cave to the pressure of the developers against the wishes of the voters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001491340"/>
      </p:ext>
    </p:extLst>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a:t>
            </a:r>
            <a:endParaRPr lang="en-US" dirty="0"/>
          </a:p>
        </p:txBody>
      </p:sp>
      <p:sp>
        <p:nvSpPr>
          <p:cNvPr id="3" name="Content Placeholder 2"/>
          <p:cNvSpPr>
            <a:spLocks noGrp="1"/>
          </p:cNvSpPr>
          <p:nvPr>
            <p:ph idx="1"/>
          </p:nvPr>
        </p:nvSpPr>
        <p:spPr/>
        <p:txBody>
          <a:bodyPr/>
          <a:lstStyle/>
          <a:p>
            <a:r>
              <a:rPr lang="en-US" dirty="0" smtClean="0"/>
              <a:t>With long term plans for a potential pipeline from Lake Erie to service development all the way from York and Caledonia through to Kitchener Waterloo, one has to question the sustainability of this kind of…</a:t>
            </a:r>
          </a:p>
          <a:p>
            <a:pPr marL="896112" lvl="3" indent="0" algn="ctr">
              <a:buNone/>
            </a:pPr>
            <a:r>
              <a:rPr lang="en-US" sz="3200" dirty="0" smtClean="0">
                <a:solidFill>
                  <a:schemeClr val="accent5">
                    <a:lumMod val="50000"/>
                  </a:schemeClr>
                </a:solidFill>
                <a:latin typeface="Kristen ITC" pitchFamily="66" charset="0"/>
              </a:rPr>
              <a:t>S   P   R   A   W   L   </a:t>
            </a:r>
            <a:endParaRPr lang="en-US" sz="3200" dirty="0">
              <a:solidFill>
                <a:schemeClr val="accent5">
                  <a:lumMod val="50000"/>
                </a:schemeClr>
              </a:solidFill>
              <a:latin typeface="Kristen ITC" pitchFamily="66" charset="0"/>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70655683"/>
      </p:ext>
    </p:extLst>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a:t>
            </a:r>
            <a:endParaRPr lang="en-US" dirty="0"/>
          </a:p>
        </p:txBody>
      </p:sp>
      <p:sp>
        <p:nvSpPr>
          <p:cNvPr id="3" name="Content Placeholder 2"/>
          <p:cNvSpPr>
            <a:spLocks noGrp="1"/>
          </p:cNvSpPr>
          <p:nvPr>
            <p:ph idx="1"/>
          </p:nvPr>
        </p:nvSpPr>
        <p:spPr/>
        <p:txBody>
          <a:bodyPr/>
          <a:lstStyle/>
          <a:p>
            <a:r>
              <a:rPr lang="en-US" dirty="0" smtClean="0"/>
              <a:t>Walton describes itself as a $3.2 billion dollar company</a:t>
            </a:r>
          </a:p>
          <a:p>
            <a:r>
              <a:rPr lang="en-US" dirty="0" smtClean="0"/>
              <a:t>What municipality or citizens group has the resources to stand up to this kind of juggernaut?</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58536135"/>
      </p:ext>
    </p:extLst>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Ottawa</a:t>
            </a:r>
            <a:endParaRPr lang="en-US" dirty="0"/>
          </a:p>
        </p:txBody>
      </p:sp>
      <p:sp>
        <p:nvSpPr>
          <p:cNvPr id="3" name="Content Placeholder 2"/>
          <p:cNvSpPr>
            <a:spLocks noGrp="1"/>
          </p:cNvSpPr>
          <p:nvPr>
            <p:ph idx="1"/>
          </p:nvPr>
        </p:nvSpPr>
        <p:spPr/>
        <p:txBody>
          <a:bodyPr/>
          <a:lstStyle/>
          <a:p>
            <a:r>
              <a:rPr lang="en-US" dirty="0" smtClean="0"/>
              <a:t>3,174 acres southwest of Ottawa with massive plans for a complete community to be built from scratch on prime farmland</a:t>
            </a:r>
          </a:p>
          <a:p>
            <a:r>
              <a:rPr lang="en-US" dirty="0" smtClean="0"/>
              <a:t>Joined with a number of developers and builders in an appeal to the OMB concerning the City of Ottawa official plan</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318255564"/>
      </p:ext>
    </p:extLst>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Ottawa</a:t>
            </a:r>
            <a:endParaRPr lang="en-US" dirty="0"/>
          </a:p>
        </p:txBody>
      </p:sp>
      <p:sp>
        <p:nvSpPr>
          <p:cNvPr id="3" name="Content Placeholder 2"/>
          <p:cNvSpPr>
            <a:spLocks noGrp="1"/>
          </p:cNvSpPr>
          <p:nvPr>
            <p:ph idx="1"/>
          </p:nvPr>
        </p:nvSpPr>
        <p:spPr/>
        <p:txBody>
          <a:bodyPr/>
          <a:lstStyle/>
          <a:p>
            <a:r>
              <a:rPr lang="en-US" dirty="0" smtClean="0"/>
              <a:t>Although not successful this time, Walton has indicated it is coming back for another round</a:t>
            </a:r>
          </a:p>
          <a:p>
            <a:pPr lvl="1"/>
            <a:r>
              <a:rPr lang="en-US" i="1" dirty="0" smtClean="0"/>
              <a:t>“The partnership will focus its efforts on its continued participation in the 2014 Official Plan review process to support and possible the Ottawa lands in any expansions to Ottawa’s urban boundary”</a:t>
            </a:r>
            <a:endParaRPr lang="en-US"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835069837"/>
      </p:ext>
    </p:extLst>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Niagara</a:t>
            </a:r>
            <a:endParaRPr lang="en-US" dirty="0"/>
          </a:p>
        </p:txBody>
      </p:sp>
      <p:sp>
        <p:nvSpPr>
          <p:cNvPr id="3" name="Content Placeholder 2"/>
          <p:cNvSpPr>
            <a:spLocks noGrp="1"/>
          </p:cNvSpPr>
          <p:nvPr>
            <p:ph idx="1"/>
          </p:nvPr>
        </p:nvSpPr>
        <p:spPr/>
        <p:txBody>
          <a:bodyPr/>
          <a:lstStyle/>
          <a:p>
            <a:r>
              <a:rPr lang="en-US" dirty="0" smtClean="0"/>
              <a:t>Walton owns 909 acres of farmland in Niagara</a:t>
            </a:r>
          </a:p>
          <a:p>
            <a:r>
              <a:rPr lang="en-US" dirty="0" smtClean="0"/>
              <a:t>Walton unsuccessfully attempted to obtain an amendment to the Niagara Regional Plan for an urban boundary expansion on both sides of the QEW, from the current boundary of Niagara Falls through to Fort Erie</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21540899"/>
      </p:ext>
    </p:extLst>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Niagara</a:t>
            </a:r>
            <a:endParaRPr lang="en-US" dirty="0"/>
          </a:p>
        </p:txBody>
      </p:sp>
      <p:sp>
        <p:nvSpPr>
          <p:cNvPr id="3" name="Content Placeholder 2"/>
          <p:cNvSpPr>
            <a:spLocks noGrp="1"/>
          </p:cNvSpPr>
          <p:nvPr>
            <p:ph idx="1"/>
          </p:nvPr>
        </p:nvSpPr>
        <p:spPr/>
        <p:txBody>
          <a:bodyPr/>
          <a:lstStyle/>
          <a:p>
            <a:r>
              <a:rPr lang="en-US" i="1" dirty="0" smtClean="0"/>
              <a:t>“It is anticipated that future development of the lands will focus on residential lifestyle communities that may combine recreational and urban agricultural land uses.  Area studies for all Walton lands in the Niagara region are ongoing” </a:t>
            </a:r>
            <a:endParaRPr lang="en-US" i="1"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47696629"/>
      </p:ext>
    </p:extLst>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Simcoe</a:t>
            </a:r>
            <a:endParaRPr lang="en-US" dirty="0"/>
          </a:p>
        </p:txBody>
      </p:sp>
      <p:sp>
        <p:nvSpPr>
          <p:cNvPr id="3" name="Content Placeholder 2"/>
          <p:cNvSpPr>
            <a:spLocks noGrp="1"/>
          </p:cNvSpPr>
          <p:nvPr>
            <p:ph idx="1"/>
          </p:nvPr>
        </p:nvSpPr>
        <p:spPr/>
        <p:txBody>
          <a:bodyPr/>
          <a:lstStyle/>
          <a:p>
            <a:r>
              <a:rPr lang="en-US" dirty="0" smtClean="0"/>
              <a:t>Similar to their activities in Brant, Walton spent a number of years quietly purchasing farmland in the Simcoe area</a:t>
            </a:r>
          </a:p>
          <a:p>
            <a:r>
              <a:rPr lang="en-US" dirty="0" smtClean="0"/>
              <a:t>Their coming out party (introduction to Council) did not occur until they had amassed 3.5% of the entire land mass of the County</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500123343"/>
      </p:ext>
    </p:extLst>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In much the same way, Walton did not meet with municipal officials until after it had acquired an ownership position exceeding 6% (4000 acres) of all lands within the County</a:t>
            </a:r>
          </a:p>
          <a:p>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75577223"/>
      </p:ext>
    </p:extLst>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Walton is not alone in its </a:t>
            </a:r>
            <a:r>
              <a:rPr lang="en-US" dirty="0" err="1" smtClean="0"/>
              <a:t>landgrabbing</a:t>
            </a:r>
            <a:r>
              <a:rPr lang="en-US" dirty="0" smtClean="0"/>
              <a:t> in Brant County</a:t>
            </a:r>
          </a:p>
          <a:p>
            <a:pPr lvl="1"/>
            <a:r>
              <a:rPr lang="en-US" dirty="0" smtClean="0"/>
              <a:t>Hopewell</a:t>
            </a:r>
            <a:endParaRPr lang="en-US" dirty="0"/>
          </a:p>
          <a:p>
            <a:pPr lvl="1"/>
            <a:r>
              <a:rPr lang="en-US" dirty="0" smtClean="0"/>
              <a:t>First Urban</a:t>
            </a:r>
          </a:p>
          <a:p>
            <a:pPr lvl="1"/>
            <a:r>
              <a:rPr lang="en-US" dirty="0" smtClean="0"/>
              <a:t>Empire Communities</a:t>
            </a:r>
          </a:p>
          <a:p>
            <a:r>
              <a:rPr lang="en-US" dirty="0" smtClean="0"/>
              <a:t>Have all been active in buying up farmlands throughout this primarily agricultural community</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144249598"/>
      </p:ext>
    </p:extLst>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Three parcels:</a:t>
            </a:r>
          </a:p>
          <a:p>
            <a:pPr lvl="1"/>
            <a:r>
              <a:rPr lang="en-US" dirty="0" smtClean="0"/>
              <a:t>Blue Lake Road – approximately 3500 acres</a:t>
            </a:r>
          </a:p>
          <a:p>
            <a:pPr lvl="2"/>
            <a:r>
              <a:rPr lang="en-US" dirty="0" smtClean="0"/>
              <a:t>Future use unknown</a:t>
            </a:r>
          </a:p>
          <a:p>
            <a:pPr lvl="1"/>
            <a:r>
              <a:rPr lang="en-US" dirty="0" smtClean="0"/>
              <a:t>Tutela Heights – approximately 200 acres</a:t>
            </a:r>
          </a:p>
          <a:p>
            <a:pPr lvl="2"/>
            <a:r>
              <a:rPr lang="en-US" dirty="0" smtClean="0"/>
              <a:t>Compact residential</a:t>
            </a:r>
          </a:p>
          <a:p>
            <a:pPr lvl="1"/>
            <a:r>
              <a:rPr lang="en-US" dirty="0" smtClean="0"/>
              <a:t>Langford – 627 acres</a:t>
            </a:r>
          </a:p>
          <a:p>
            <a:pPr lvl="2"/>
            <a:r>
              <a:rPr lang="en-US" dirty="0" smtClean="0"/>
              <a:t>Industrial/commercial</a:t>
            </a:r>
          </a:p>
          <a:p>
            <a:pPr lvl="1"/>
            <a:r>
              <a:rPr lang="en-US" u="sng" dirty="0" smtClean="0"/>
              <a:t>All these parcels are primarily farmland</a:t>
            </a:r>
            <a:endParaRPr lang="en-US" u="sng"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83247285"/>
      </p:ext>
    </p:extLst>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In the Tutela Heights area, Walton proposes to install an 8 acre sewage treatment system (huge septic) on agricultural lands</a:t>
            </a:r>
          </a:p>
          <a:p>
            <a:r>
              <a:rPr lang="en-US" dirty="0" smtClean="0"/>
              <a:t>A concept plan for this county block shows</a:t>
            </a:r>
            <a:r>
              <a:rPr lang="en-US" dirty="0" smtClean="0"/>
              <a:t> a projected total population of 8,819 </a:t>
            </a:r>
            <a:r>
              <a:rPr lang="en-US" dirty="0" smtClean="0"/>
              <a:t>residents where now only several hundred live</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18566063"/>
      </p:ext>
    </p:extLst>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This area appears to be the starting point for Walton’s master plan for Brant County – with Tutela Heights being the residential area for the “employment opportunities” to be generated in the Langford farming community through industrial development</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153623459"/>
      </p:ext>
    </p:extLst>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There is little doubt that the plans developed for both Tutela and Langford will destroy a way of life for hundreds of people, including loss of property values and significant loss of food producing lands</a:t>
            </a:r>
          </a:p>
          <a:p>
            <a:r>
              <a:rPr lang="en-US" dirty="0" smtClean="0"/>
              <a:t>Both of these areas present significant wildlife habitat – which will be gone</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36605645"/>
      </p:ext>
    </p:extLst>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Walton proposes to pump 133,690,000L of water per year from one end of the county to the Tutela area to support the first 200 homes</a:t>
            </a:r>
          </a:p>
          <a:p>
            <a:r>
              <a:rPr lang="en-US" dirty="0" smtClean="0"/>
              <a:t>This is equivalent to 66 milk tankers PER DAY dumped on top of hard clay within one kilometer of the Grant River</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06368102"/>
      </p:ext>
    </p:extLst>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The water taking area is populated with several beautiful farms</a:t>
            </a:r>
          </a:p>
          <a:p>
            <a:pPr lvl="1"/>
            <a:r>
              <a:rPr lang="en-US" dirty="0" smtClean="0"/>
              <a:t>A blueberry farmer next to the proposed wellhead indicates he fully expects to lose his farm once water taking begins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964326265"/>
      </p:ext>
    </p:extLst>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Walton has been frighteningly silent on its long term plans for the Blue Lake Road area</a:t>
            </a:r>
          </a:p>
          <a:p>
            <a:pPr lvl="1"/>
            <a:r>
              <a:rPr lang="en-US" dirty="0" smtClean="0"/>
              <a:t>Primarily rolling hills and beautiful farmland</a:t>
            </a:r>
          </a:p>
          <a:p>
            <a:pPr lvl="1"/>
            <a:r>
              <a:rPr lang="en-US" i="1" u="sng" dirty="0" smtClean="0"/>
              <a:t>Rich aggregate area</a:t>
            </a:r>
          </a:p>
          <a:p>
            <a:pPr lvl="1"/>
            <a:r>
              <a:rPr lang="en-US" dirty="0" smtClean="0"/>
              <a:t>The Galt-Paris moraine sits under this land, making this an extremely environmentally sensitive area</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110840762"/>
      </p:ext>
    </p:extLst>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The community of Langford has a rich history of dairy and mixed farming along Colborne Street East</a:t>
            </a:r>
          </a:p>
          <a:p>
            <a:r>
              <a:rPr lang="en-US" dirty="0" smtClean="0"/>
              <a:t>This area abuts the provincial greenbelt just to the west of </a:t>
            </a:r>
            <a:r>
              <a:rPr lang="en-US" dirty="0" err="1" smtClean="0"/>
              <a:t>Ancaster</a:t>
            </a:r>
            <a:r>
              <a:rPr lang="en-US" dirty="0" smtClean="0"/>
              <a:t> and thus is truly attractive for “leapfrog” development </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450833593"/>
      </p:ext>
    </p:extLst>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Following an extremely flawed “consultation process” Walton rolled out maps for the Langford area which showed industrial/commercial development over lands that are (a) currently farmed and (b) not owned by Walton</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28462577"/>
      </p:ext>
    </p:extLst>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Walton in Brant</a:t>
            </a:r>
            <a:endParaRPr lang="en-US" dirty="0"/>
          </a:p>
        </p:txBody>
      </p:sp>
      <p:sp>
        <p:nvSpPr>
          <p:cNvPr id="3" name="Content Placeholder 2"/>
          <p:cNvSpPr>
            <a:spLocks noGrp="1"/>
          </p:cNvSpPr>
          <p:nvPr>
            <p:ph idx="1"/>
          </p:nvPr>
        </p:nvSpPr>
        <p:spPr/>
        <p:txBody>
          <a:bodyPr/>
          <a:lstStyle/>
          <a:p>
            <a:r>
              <a:rPr lang="en-US" dirty="0" smtClean="0"/>
              <a:t>There is a growing farm movement in Langford that includes smaller and organic farms</a:t>
            </a:r>
          </a:p>
          <a:p>
            <a:pPr lvl="1"/>
            <a:r>
              <a:rPr lang="en-US" dirty="0" smtClean="0"/>
              <a:t>The high price Walton pays for farmland is making it increasingly difficult for these remaining farmers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96199002"/>
      </p:ext>
    </p:extLst>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What’s driving the Brant Pressure?</a:t>
            </a:r>
            <a:endParaRPr lang="en-US" dirty="0"/>
          </a:p>
        </p:txBody>
      </p:sp>
      <p:sp>
        <p:nvSpPr>
          <p:cNvPr id="3" name="Content Placeholder 2"/>
          <p:cNvSpPr>
            <a:spLocks noGrp="1"/>
          </p:cNvSpPr>
          <p:nvPr>
            <p:ph idx="1"/>
          </p:nvPr>
        </p:nvSpPr>
        <p:spPr/>
        <p:txBody>
          <a:bodyPr/>
          <a:lstStyle/>
          <a:p>
            <a:r>
              <a:rPr lang="en-US" dirty="0" smtClean="0"/>
              <a:t>Developers have been lobbying to see the proposed Highway 424 (Brantford to Cambridge transportation corridor) meet at Jerseyville Road in Langford (where Walton’s parcels exist)</a:t>
            </a:r>
          </a:p>
          <a:p>
            <a:r>
              <a:rPr lang="en-US" dirty="0" smtClean="0"/>
              <a:t>There is very little traffic on Jerseyville Road presently; an interchange on this road will likely accelerate the conversion from agriculture to industrial</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015204447"/>
      </p:ext>
    </p:extLst>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What’s driving the Brant Pressure?</a:t>
            </a:r>
            <a:endParaRPr lang="en-US" dirty="0"/>
          </a:p>
        </p:txBody>
      </p:sp>
      <p:sp>
        <p:nvSpPr>
          <p:cNvPr id="3" name="Content Placeholder 2"/>
          <p:cNvSpPr>
            <a:spLocks noGrp="1"/>
          </p:cNvSpPr>
          <p:nvPr>
            <p:ph idx="1"/>
          </p:nvPr>
        </p:nvSpPr>
        <p:spPr/>
        <p:txBody>
          <a:bodyPr/>
          <a:lstStyle/>
          <a:p>
            <a:r>
              <a:rPr lang="en-US" dirty="0" smtClean="0"/>
              <a:t>Walton may also be positioning itself for the proposed “superhighway” which is planned to connect Niagara to the GTA</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742831471"/>
      </p:ext>
    </p:extLst>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Walton in </a:t>
            </a:r>
            <a:r>
              <a:rPr lang="en-US" dirty="0" smtClean="0"/>
              <a:t>Ontario</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 Tutela </a:t>
            </a:r>
            <a:r>
              <a:rPr lang="en-US" dirty="0" smtClean="0"/>
              <a:t>Heights,</a:t>
            </a:r>
            <a:r>
              <a:rPr lang="en-US" dirty="0" smtClean="0"/>
              <a:t> Walton </a:t>
            </a:r>
            <a:r>
              <a:rPr lang="en-US" dirty="0" smtClean="0"/>
              <a:t>purchased a farm through 1664531 Ontario Inc. for $2.2-million in </a:t>
            </a:r>
            <a:r>
              <a:rPr lang="en-US" dirty="0" smtClean="0"/>
              <a:t>2006 </a:t>
            </a:r>
          </a:p>
          <a:p>
            <a:r>
              <a:rPr lang="en-US" dirty="0" smtClean="0"/>
              <a:t>Then transferred the property to </a:t>
            </a:r>
            <a:r>
              <a:rPr lang="en-US" dirty="0" smtClean="0"/>
              <a:t>Walton Tutela Heights Corporation and Walton Tutela Heights Ontario Limited Partnership.</a:t>
            </a:r>
            <a:r>
              <a:rPr lang="en-US" dirty="0" smtClean="0"/>
              <a:t> </a:t>
            </a:r>
          </a:p>
          <a:p>
            <a:r>
              <a:rPr lang="en-US" dirty="0" smtClean="0"/>
              <a:t>In 2010, the </a:t>
            </a:r>
            <a:r>
              <a:rPr lang="en-US" dirty="0" smtClean="0"/>
              <a:t>property was resold for $18-million to two other Walton subsidiaries, Riverbend Asset Management Corporation and Brant County Riverbend Development LP.</a:t>
            </a:r>
            <a:r>
              <a:rPr lang="en-US" dirty="0" smtClean="0"/>
              <a:t> </a:t>
            </a:r>
            <a:endParaRPr lang="en-US" dirty="0">
              <a:solidFill>
                <a:srgbClr val="FF0000"/>
              </a:solidFill>
            </a:endParaRP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02214553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 new superhighway…</a:t>
            </a:r>
            <a:endParaRPr lang="en-US" dirty="0"/>
          </a:p>
        </p:txBody>
      </p:sp>
      <p:sp>
        <p:nvSpPr>
          <p:cNvPr id="6" name="Text Placeholder 5"/>
          <p:cNvSpPr>
            <a:spLocks noGrp="1"/>
          </p:cNvSpPr>
          <p:nvPr>
            <p:ph type="body" sz="half" idx="2"/>
          </p:nvPr>
        </p:nvSpPr>
        <p:spPr/>
        <p:txBody>
          <a:bodyPr/>
          <a:lstStyle/>
          <a:p>
            <a:endParaRPr lang="en-US"/>
          </a:p>
        </p:txBody>
      </p:sp>
      <p:pic>
        <p:nvPicPr>
          <p:cNvPr id="3074" name="Picture 5"/>
          <p:cNvPicPr>
            <a:picLocks noGrp="1" noChangeAspect="1" noChangeArrowheads="1"/>
          </p:cNvPicPr>
          <p:nvPr>
            <p:ph type="pic" idx="1"/>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l="9920" r="9920"/>
          <a:stretch>
            <a:fillRect/>
          </a:stretch>
        </p:blipFill>
        <p:spPr bwMode="auto">
          <a:prstGeom prst="rect">
            <a:avLst/>
          </a:prstGeom>
          <a:noFill/>
          <a:ln>
            <a:noFill/>
          </a:ln>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 uri="{91240B29-F687-4F45-9708-019B960494DF}">
              <a14:hiddenLine xmlns:a14="http://schemas.microsoft.com/office/drawing/2010/main" xmlns:p="http://schemas.openxmlformats.org/presentationml/2006/main" xmlns:r="http://schemas.openxmlformats.org/officeDocument/2006/relationships" xmlns:a="http://schemas.openxmlformats.org/drawingml/2006/main" xmlns="" w="9525">
                <a:solidFill>
                  <a:srgbClr val="000000"/>
                </a:solidFill>
                <a:miter lim="800000"/>
                <a:headEnd/>
                <a:tailEnd/>
              </a14:hiddenLine>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143698089"/>
      </p:ext>
    </p:extLst>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What can be done?</a:t>
            </a:r>
            <a:endParaRPr lang="en-US" dirty="0"/>
          </a:p>
        </p:txBody>
      </p:sp>
      <p:sp>
        <p:nvSpPr>
          <p:cNvPr id="6" name="Content Placeholder 5"/>
          <p:cNvSpPr>
            <a:spLocks noGrp="1"/>
          </p:cNvSpPr>
          <p:nvPr>
            <p:ph idx="1"/>
          </p:nvPr>
        </p:nvSpPr>
        <p:spPr/>
        <p:txBody>
          <a:bodyPr/>
          <a:lstStyle/>
          <a:p>
            <a:r>
              <a:rPr lang="en-US" dirty="0" smtClean="0"/>
              <a:t>Make it less costly for municipalities to defend their official plans at the OMB</a:t>
            </a:r>
          </a:p>
          <a:p>
            <a:r>
              <a:rPr lang="en-US" dirty="0" smtClean="0"/>
              <a:t>An existing OMB decision allows municipalities to decline 3P sewage and water systems – ensure this decision is not overturned</a:t>
            </a:r>
          </a:p>
          <a:p>
            <a:r>
              <a:rPr lang="en-US" dirty="0" smtClean="0"/>
              <a:t>Legislate against offshore investment in Ontario farmland</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652823934"/>
      </p:ext>
    </p:extLst>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be done?</a:t>
            </a:r>
            <a:endParaRPr lang="en-US" dirty="0"/>
          </a:p>
        </p:txBody>
      </p:sp>
      <p:sp>
        <p:nvSpPr>
          <p:cNvPr id="3" name="Content Placeholder 2"/>
          <p:cNvSpPr>
            <a:spLocks noGrp="1"/>
          </p:cNvSpPr>
          <p:nvPr>
            <p:ph idx="1"/>
          </p:nvPr>
        </p:nvSpPr>
        <p:spPr/>
        <p:txBody>
          <a:bodyPr/>
          <a:lstStyle/>
          <a:p>
            <a:r>
              <a:rPr lang="en-US" dirty="0" smtClean="0"/>
              <a:t>Replicate other jurisdiction’s models to preserve and protect farmland and avoid sprawl</a:t>
            </a:r>
          </a:p>
          <a:p>
            <a:r>
              <a:rPr lang="en-US" dirty="0" smtClean="0"/>
              <a:t>Investigate and support best practices for protection of farmland</a:t>
            </a:r>
          </a:p>
          <a:p>
            <a:r>
              <a:rPr lang="en-US" dirty="0" smtClean="0"/>
              <a:t>Support farm co-operatives and small scale and organic farming as well as local food procurement by institutions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186469435"/>
      </p:ext>
    </p:extLst>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be done?</a:t>
            </a:r>
            <a:endParaRPr lang="en-US" dirty="0"/>
          </a:p>
        </p:txBody>
      </p:sp>
      <p:sp>
        <p:nvSpPr>
          <p:cNvPr id="3" name="Content Placeholder 2"/>
          <p:cNvSpPr>
            <a:spLocks noGrp="1"/>
          </p:cNvSpPr>
          <p:nvPr>
            <p:ph idx="1"/>
          </p:nvPr>
        </p:nvSpPr>
        <p:spPr/>
        <p:txBody>
          <a:bodyPr>
            <a:normAutofit lnSpcReduction="10000"/>
          </a:bodyPr>
          <a:lstStyle/>
          <a:p>
            <a:r>
              <a:rPr lang="en-US" dirty="0" smtClean="0"/>
              <a:t>Prioritize redevelopment of </a:t>
            </a:r>
            <a:r>
              <a:rPr lang="en-US" dirty="0" err="1" smtClean="0"/>
              <a:t>greyfields</a:t>
            </a:r>
            <a:r>
              <a:rPr lang="en-US" dirty="0" smtClean="0"/>
              <a:t> and brownfields</a:t>
            </a:r>
          </a:p>
          <a:p>
            <a:r>
              <a:rPr lang="en-US" dirty="0" smtClean="0"/>
              <a:t>Support cities to grow “up” not “out”</a:t>
            </a:r>
          </a:p>
          <a:p>
            <a:r>
              <a:rPr lang="en-US" dirty="0" smtClean="0"/>
              <a:t>Change the rules for growing the greenbelt – allow citizens and NGO’s to petition</a:t>
            </a:r>
          </a:p>
          <a:p>
            <a:r>
              <a:rPr lang="en-US" dirty="0" smtClean="0"/>
              <a:t>Legislate development “moratorium” on foreign owned farmland to reduce investment attractiveness</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946780692"/>
      </p:ext>
    </p:extLst>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can be done?</a:t>
            </a:r>
            <a:endParaRPr lang="en-US" dirty="0"/>
          </a:p>
        </p:txBody>
      </p:sp>
      <p:sp>
        <p:nvSpPr>
          <p:cNvPr id="3" name="Content Placeholder 2"/>
          <p:cNvSpPr>
            <a:spLocks noGrp="1"/>
          </p:cNvSpPr>
          <p:nvPr>
            <p:ph idx="1"/>
          </p:nvPr>
        </p:nvSpPr>
        <p:spPr/>
        <p:txBody>
          <a:bodyPr/>
          <a:lstStyle/>
          <a:p>
            <a:r>
              <a:rPr lang="en-US" dirty="0" smtClean="0"/>
              <a:t>Work with First Nations communities to settle land claims – many of these communities have a vested interest in protecting </a:t>
            </a:r>
            <a:r>
              <a:rPr lang="en-US" dirty="0" err="1" smtClean="0"/>
              <a:t>foodland</a:t>
            </a:r>
            <a:r>
              <a:rPr lang="en-US" dirty="0" smtClean="0"/>
              <a:t> and the environment</a:t>
            </a:r>
            <a:endParaRPr lang="en-US"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850124659"/>
      </p:ext>
    </p:extLst>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a:stretch>
            <a:fillRect/>
          </a:stretch>
        </p:blipFill>
        <p:spPr bwMode="auto">
          <a:xfrm>
            <a:off x="614614" y="609600"/>
            <a:ext cx="7538786" cy="5369421"/>
          </a:xfrm>
          <a:prstGeom prst="rect">
            <a:avLst/>
          </a:prstGeom>
          <a:noFill/>
          <a:extLst>
            <a:ext uri="{909E8E84-426E-40DD-AFC4-6F175D3DCCD1}">
              <a14:hiddenFill xmlns:a14="http://schemas.microsoft.com/office/drawing/2010/main" xmlns:p="http://schemas.openxmlformats.org/presentationml/2006/main" xmlns:r="http://schemas.openxmlformats.org/officeDocument/2006/relationships" xmlns:a="http://schemas.openxmlformats.org/drawingml/2006/main" xmlns="">
                <a:solidFill>
                  <a:srgbClr val="FFFFFF"/>
                </a:solidFill>
              </a14:hiddenFill>
            </a:ext>
          </a:extLst>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704250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130</TotalTime>
  <Words>1994</Words>
  <Application>Microsoft Macintosh PowerPoint</Application>
  <PresentationFormat>On-screen Show (4:3)</PresentationFormat>
  <Paragraphs>161</Paragraphs>
  <Slides>48</Slides>
  <Notes>3</Notes>
  <HiddenSlides>0</HiddenSlides>
  <MMClips>0</MMClips>
  <ScaleCrop>false</ScaleCrop>
  <HeadingPairs>
    <vt:vector size="4" baseType="variant">
      <vt:variant>
        <vt:lpstr>Design Template</vt:lpstr>
      </vt:variant>
      <vt:variant>
        <vt:i4>1</vt:i4>
      </vt:variant>
      <vt:variant>
        <vt:lpstr>Slide Titles</vt:lpstr>
      </vt:variant>
      <vt:variant>
        <vt:i4>48</vt:i4>
      </vt:variant>
    </vt:vector>
  </HeadingPairs>
  <TitlesOfParts>
    <vt:vector size="49" baseType="lpstr">
      <vt:lpstr>Austin</vt:lpstr>
      <vt:lpstr>The Great Canadian Land Grab</vt:lpstr>
      <vt:lpstr>A brief history…</vt:lpstr>
      <vt:lpstr>A brief history…</vt:lpstr>
      <vt:lpstr>A brief history…</vt:lpstr>
      <vt:lpstr>Today…</vt:lpstr>
      <vt:lpstr>Today…</vt:lpstr>
      <vt:lpstr>Today…</vt:lpstr>
      <vt:lpstr>Today…</vt:lpstr>
      <vt:lpstr>Walton in Ontario</vt:lpstr>
      <vt:lpstr>Walton in Ontario</vt:lpstr>
      <vt:lpstr>Walton in Ontario</vt:lpstr>
      <vt:lpstr>Walton in Ontario</vt:lpstr>
      <vt:lpstr>Walton in Ontario</vt:lpstr>
      <vt:lpstr>Walton in Ontario</vt:lpstr>
      <vt:lpstr>Meanwhile, back on the farm…</vt:lpstr>
      <vt:lpstr>Meanwhile, back on the farm…</vt:lpstr>
      <vt:lpstr>Meanwhile, back on the farm…</vt:lpstr>
      <vt:lpstr>An example of a Langford agrislum owned by Walton</vt:lpstr>
      <vt:lpstr>After complaints from citizens, many of these once productive farms were bulldozed by Walton subsidiaries</vt:lpstr>
      <vt:lpstr>And in County Council…</vt:lpstr>
      <vt:lpstr>Resources</vt:lpstr>
      <vt:lpstr>Resources</vt:lpstr>
      <vt:lpstr>Walton in Ottawa</vt:lpstr>
      <vt:lpstr>Walton in Ottawa</vt:lpstr>
      <vt:lpstr>Walton in Niagara</vt:lpstr>
      <vt:lpstr>Walton in Niagara</vt:lpstr>
      <vt:lpstr>Walton in Simcoe</vt:lpstr>
      <vt:lpstr>Walton in Brant</vt:lpstr>
      <vt:lpstr>Walton in Brant</vt:lpstr>
      <vt:lpstr>Walton in Brant</vt:lpstr>
      <vt:lpstr>Walton in Brant</vt:lpstr>
      <vt:lpstr>Walton in Brant</vt:lpstr>
      <vt:lpstr>Walton in Brant</vt:lpstr>
      <vt:lpstr>Walton in Brant</vt:lpstr>
      <vt:lpstr>Walton in Brant</vt:lpstr>
      <vt:lpstr>Walton in Brant</vt:lpstr>
      <vt:lpstr>Walton in Brant</vt:lpstr>
      <vt:lpstr>Walton in Brant</vt:lpstr>
      <vt:lpstr>Walton in Brant</vt:lpstr>
      <vt:lpstr>What’s driving the Brant Pressure?</vt:lpstr>
      <vt:lpstr>What’s driving the Brant Pressure?</vt:lpstr>
      <vt:lpstr>Walton in Ontario</vt:lpstr>
      <vt:lpstr>A new superhighway…</vt:lpstr>
      <vt:lpstr>What can be done?</vt:lpstr>
      <vt:lpstr>What can be done?</vt:lpstr>
      <vt:lpstr>What can be done?</vt:lpstr>
      <vt:lpstr>What can be done?</vt:lpstr>
      <vt:lpstr>Slide 48</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Great Canadian Land Grab</dc:title>
  <dc:creator>Gail</dc:creator>
  <cp:lastModifiedBy>Athabasca University</cp:lastModifiedBy>
  <cp:revision>10</cp:revision>
  <dcterms:created xsi:type="dcterms:W3CDTF">2013-03-25T02:26:53Z</dcterms:created>
  <dcterms:modified xsi:type="dcterms:W3CDTF">2013-03-25T03:05:31Z</dcterms:modified>
</cp:coreProperties>
</file>